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5"/>
    <p:sldMasterId id="2147483707" r:id="rId6"/>
    <p:sldMasterId id="2147483708" r:id="rId7"/>
    <p:sldMasterId id="2147483709" r:id="rId8"/>
    <p:sldMasterId id="214748371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y="5143500" cx="9144000"/>
  <p:notesSz cx="6858000" cy="9144000"/>
  <p:embeddedFontLst>
    <p:embeddedFont>
      <p:font typeface="Lato"/>
      <p:regular r:id="rId44"/>
      <p:bold r:id="rId45"/>
      <p:italic r:id="rId46"/>
      <p:boldItalic r:id="rId47"/>
    </p:embeddedFont>
    <p:embeddedFont>
      <p:font typeface="Bebas Neu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DCA220-181E-45EB-A0B7-D3EFFD89C728}">
  <a:tblStyle styleId="{D2DCA220-181E-45EB-A0B7-D3EFFD89C72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FFD247F4-FE25-4B4A-A22B-C846D739F83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20" Type="http://schemas.openxmlformats.org/officeDocument/2006/relationships/slide" Target="slides/slide1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22" Type="http://schemas.openxmlformats.org/officeDocument/2006/relationships/slide" Target="slides/slide12.xml"/><Relationship Id="rId44" Type="http://schemas.openxmlformats.org/officeDocument/2006/relationships/font" Target="fonts/Lato-regular.fntdata"/><Relationship Id="rId21" Type="http://schemas.openxmlformats.org/officeDocument/2006/relationships/slide" Target="slides/slide11.xml"/><Relationship Id="rId43" Type="http://schemas.openxmlformats.org/officeDocument/2006/relationships/slide" Target="slides/slide33.xml"/><Relationship Id="rId24" Type="http://schemas.openxmlformats.org/officeDocument/2006/relationships/slide" Target="slides/slide14.xml"/><Relationship Id="rId46" Type="http://schemas.openxmlformats.org/officeDocument/2006/relationships/font" Target="fonts/Lato-italic.fntdata"/><Relationship Id="rId23" Type="http://schemas.openxmlformats.org/officeDocument/2006/relationships/slide" Target="slides/slide13.xml"/><Relationship Id="rId45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48" Type="http://schemas.openxmlformats.org/officeDocument/2006/relationships/font" Target="fonts/BebasNeue-regular.fntdata"/><Relationship Id="rId25" Type="http://schemas.openxmlformats.org/officeDocument/2006/relationships/slide" Target="slides/slide15.xml"/><Relationship Id="rId47" Type="http://schemas.openxmlformats.org/officeDocument/2006/relationships/font" Target="fonts/Lato-bold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slide" Target="slides/slide27.xml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slide" Target="slides/slide29.xml"/><Relationship Id="rId16" Type="http://schemas.openxmlformats.org/officeDocument/2006/relationships/slide" Target="slides/slide6.xml"/><Relationship Id="rId38" Type="http://schemas.openxmlformats.org/officeDocument/2006/relationships/slide" Target="slides/slide28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926964ad7_4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1926964ad7_4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e115ba4b0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1e115ba4b0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dd053c524_3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1dd053c524_3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dd053c524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1dd053c524_3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dd053c524_4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1dd053c524_4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d53ed9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1d53ed93f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dd053c524_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1dd053c524_4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dd053c524_4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1dd053c524_47_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dd053c524_3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1dd053c524_3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dd053c524_3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dd053c524_3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dd053c52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dd053c52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dd053c524_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dd053c524_6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dd053c52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dd053c52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dd053c524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dd053c524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dd053c524_5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dd053c524_5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dd053c524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dd053c524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dd053c52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dd053c52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dd053c524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1dd053c524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dd053c524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dd053c524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dd053c52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1dd053c52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dd053c524_3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dd053c524_3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dd053c524_3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dd053c524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926964ad7_4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1926964ad7_4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e115ba4b0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e115ba4b0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dd053c524_3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dd053c524_3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dd053c524_3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dd053c524_3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e115ba4b0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1e115ba4b0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dd053c52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1dd053c524_8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dd053c524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1dd053c524_2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dd053c524_2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1dd053c524_24_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dd053c524_2_194:notes"/>
          <p:cNvSpPr/>
          <p:nvPr>
            <p:ph idx="2" type="sldImg"/>
          </p:nvPr>
        </p:nvSpPr>
        <p:spPr>
          <a:xfrm>
            <a:off x="426022" y="1143550"/>
            <a:ext cx="600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1dd053c524_2_194:notes"/>
          <p:cNvSpPr txBox="1"/>
          <p:nvPr>
            <p:ph idx="1" type="body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1dd053c524_2_194:notes"/>
          <p:cNvSpPr txBox="1"/>
          <p:nvPr>
            <p:ph idx="12" type="sldNum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d053c524_3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1dd053c524_3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dd053c524_3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1dd053c524_3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3" name="Google Shape;7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2" name="Google Shape;8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5" name="Google Shape;10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3811105" y="1526369"/>
            <a:ext cx="1521900" cy="152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5" name="Google Shape;155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/>
          <p:nvPr>
            <p:ph idx="2" type="pic"/>
          </p:nvPr>
        </p:nvSpPr>
        <p:spPr>
          <a:xfrm>
            <a:off x="3811105" y="1526369"/>
            <a:ext cx="1521900" cy="152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>
            <p:ph idx="2" type="pic"/>
          </p:nvPr>
        </p:nvSpPr>
        <p:spPr>
          <a:xfrm>
            <a:off x="1407387" y="1577174"/>
            <a:ext cx="1556700" cy="15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5"/>
          <p:cNvSpPr/>
          <p:nvPr>
            <p:ph idx="3" type="pic"/>
          </p:nvPr>
        </p:nvSpPr>
        <p:spPr>
          <a:xfrm>
            <a:off x="3794491" y="1577174"/>
            <a:ext cx="1556700" cy="15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5"/>
          <p:cNvSpPr/>
          <p:nvPr>
            <p:ph idx="4" type="pic"/>
          </p:nvPr>
        </p:nvSpPr>
        <p:spPr>
          <a:xfrm>
            <a:off x="6179847" y="1577174"/>
            <a:ext cx="1556700" cy="15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>
            <p:ph idx="2" type="pic"/>
          </p:nvPr>
        </p:nvSpPr>
        <p:spPr>
          <a:xfrm>
            <a:off x="946027" y="1638454"/>
            <a:ext cx="2054400" cy="205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6"/>
          <p:cNvSpPr/>
          <p:nvPr>
            <p:ph idx="3" type="pic"/>
          </p:nvPr>
        </p:nvSpPr>
        <p:spPr>
          <a:xfrm>
            <a:off x="3543302" y="1638454"/>
            <a:ext cx="2054400" cy="205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6"/>
          <p:cNvSpPr/>
          <p:nvPr>
            <p:ph idx="4" type="pic"/>
          </p:nvPr>
        </p:nvSpPr>
        <p:spPr>
          <a:xfrm>
            <a:off x="6146676" y="1638454"/>
            <a:ext cx="2054400" cy="205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/>
          <p:nvPr>
            <p:ph idx="2" type="pic"/>
          </p:nvPr>
        </p:nvSpPr>
        <p:spPr>
          <a:xfrm>
            <a:off x="0" y="1583071"/>
            <a:ext cx="9144000" cy="19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4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7" name="Google Shape;197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4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6" name="Google Shape;216;p45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45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4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4" name="Google Shape;234;p4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5" name="Google Shape;235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49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9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2" name="Google Shape;242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50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5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ctrTitle"/>
          </p:nvPr>
        </p:nvSpPr>
        <p:spPr>
          <a:xfrm>
            <a:off x="685803" y="1597825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3"/>
          <p:cNvSpPr txBox="1"/>
          <p:nvPr>
            <p:ph idx="1" type="subTitle"/>
          </p:nvPr>
        </p:nvSpPr>
        <p:spPr>
          <a:xfrm>
            <a:off x="1371603" y="2914653"/>
            <a:ext cx="640080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" name="Google Shape;266;p53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3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3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4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54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54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4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 txBox="1"/>
          <p:nvPr>
            <p:ph type="title"/>
          </p:nvPr>
        </p:nvSpPr>
        <p:spPr>
          <a:xfrm>
            <a:off x="722315" y="3305178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55"/>
          <p:cNvSpPr txBox="1"/>
          <p:nvPr>
            <p:ph idx="1" type="body"/>
          </p:nvPr>
        </p:nvSpPr>
        <p:spPr>
          <a:xfrm>
            <a:off x="722315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8" name="Google Shape;278;p5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5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56"/>
          <p:cNvSpPr txBox="1"/>
          <p:nvPr>
            <p:ph idx="1" type="body"/>
          </p:nvPr>
        </p:nvSpPr>
        <p:spPr>
          <a:xfrm>
            <a:off x="457202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284" name="Google Shape;284;p56"/>
          <p:cNvSpPr txBox="1"/>
          <p:nvPr>
            <p:ph idx="2" type="body"/>
          </p:nvPr>
        </p:nvSpPr>
        <p:spPr>
          <a:xfrm>
            <a:off x="4648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285" name="Google Shape;285;p5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56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6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7"/>
          <p:cNvSpPr txBox="1"/>
          <p:nvPr>
            <p:ph idx="1" type="body"/>
          </p:nvPr>
        </p:nvSpPr>
        <p:spPr>
          <a:xfrm>
            <a:off x="457201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1" name="Google Shape;291;p57"/>
          <p:cNvSpPr txBox="1"/>
          <p:nvPr>
            <p:ph idx="2" type="body"/>
          </p:nvPr>
        </p:nvSpPr>
        <p:spPr>
          <a:xfrm>
            <a:off x="457201" y="1631158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2" name="Google Shape;292;p57"/>
          <p:cNvSpPr txBox="1"/>
          <p:nvPr>
            <p:ph idx="3" type="body"/>
          </p:nvPr>
        </p:nvSpPr>
        <p:spPr>
          <a:xfrm>
            <a:off x="4645031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3" name="Google Shape;293;p57"/>
          <p:cNvSpPr txBox="1"/>
          <p:nvPr>
            <p:ph idx="4" type="body"/>
          </p:nvPr>
        </p:nvSpPr>
        <p:spPr>
          <a:xfrm>
            <a:off x="4645031" y="1631158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4" name="Google Shape;294;p5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7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7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8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5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8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8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9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>
            <p:ph type="title"/>
          </p:nvPr>
        </p:nvSpPr>
        <p:spPr>
          <a:xfrm>
            <a:off x="457206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60"/>
          <p:cNvSpPr txBox="1"/>
          <p:nvPr>
            <p:ph idx="1" type="body"/>
          </p:nvPr>
        </p:nvSpPr>
        <p:spPr>
          <a:xfrm>
            <a:off x="3575051" y="204794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9" name="Google Shape;309;p60"/>
          <p:cNvSpPr txBox="1"/>
          <p:nvPr>
            <p:ph idx="2" type="body"/>
          </p:nvPr>
        </p:nvSpPr>
        <p:spPr>
          <a:xfrm>
            <a:off x="457206" y="1076331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0" name="Google Shape;310;p60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0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0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>
            <p:ph type="title"/>
          </p:nvPr>
        </p:nvSpPr>
        <p:spPr>
          <a:xfrm>
            <a:off x="1792291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61"/>
          <p:cNvSpPr/>
          <p:nvPr>
            <p:ph idx="2" type="pic"/>
          </p:nvPr>
        </p:nvSpPr>
        <p:spPr>
          <a:xfrm>
            <a:off x="1792291" y="459583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61"/>
          <p:cNvSpPr txBox="1"/>
          <p:nvPr>
            <p:ph idx="1" type="body"/>
          </p:nvPr>
        </p:nvSpPr>
        <p:spPr>
          <a:xfrm>
            <a:off x="1792291" y="402551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7" name="Google Shape;317;p6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61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61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62"/>
          <p:cNvSpPr txBox="1"/>
          <p:nvPr>
            <p:ph idx="1" type="body"/>
          </p:nvPr>
        </p:nvSpPr>
        <p:spPr>
          <a:xfrm rot="5400000">
            <a:off x="2874764" y="-121741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6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2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62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 txBox="1"/>
          <p:nvPr>
            <p:ph type="title"/>
          </p:nvPr>
        </p:nvSpPr>
        <p:spPr>
          <a:xfrm rot="5400000">
            <a:off x="5463781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3"/>
          <p:cNvSpPr txBox="1"/>
          <p:nvPr>
            <p:ph idx="1" type="body"/>
          </p:nvPr>
        </p:nvSpPr>
        <p:spPr>
          <a:xfrm rot="5400000">
            <a:off x="1272781" y="-609599"/>
            <a:ext cx="4388644" cy="6019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63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63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63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bas Neue"/>
              <a:buNone/>
              <a:defRPr b="0" i="0" sz="33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4" name="Google Shape;184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5" name="Google Shape;185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6" name="Google Shape;186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/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0" name="Google Shape;260;p5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1" name="Google Shape;261;p52"/>
          <p:cNvSpPr txBox="1"/>
          <p:nvPr>
            <p:ph idx="11" type="ftr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2" name="Google Shape;262;p52"/>
          <p:cNvSpPr txBox="1"/>
          <p:nvPr>
            <p:ph idx="12" type="sldNum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hyperlink" Target="https://sawwell.pythonanywhere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"/>
          <p:cNvSpPr txBox="1"/>
          <p:nvPr/>
        </p:nvSpPr>
        <p:spPr>
          <a:xfrm>
            <a:off x="2083594" y="1768078"/>
            <a:ext cx="4976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Bebas Neue"/>
              <a:buNone/>
            </a:pPr>
            <a:r>
              <a:rPr b="1" i="0" lang="ko" sz="4100" u="none" cap="none" strike="noStrike">
                <a:solidFill>
                  <a:srgbClr val="1A7BAE"/>
                </a:solidFill>
                <a:latin typeface="Bebas Neue"/>
                <a:ea typeface="Bebas Neue"/>
                <a:cs typeface="Bebas Neue"/>
                <a:sym typeface="Bebas Neue"/>
              </a:rPr>
              <a:t>S</a:t>
            </a:r>
            <a:r>
              <a:rPr b="1" lang="ko" sz="4100">
                <a:solidFill>
                  <a:srgbClr val="1A7BAE"/>
                </a:solidFill>
                <a:latin typeface="Bebas Neue"/>
                <a:ea typeface="Bebas Neue"/>
                <a:cs typeface="Bebas Neue"/>
                <a:sym typeface="Bebas Neue"/>
              </a:rPr>
              <a:t>AWWELL</a:t>
            </a:r>
            <a:r>
              <a:rPr b="1" i="0" lang="ko" sz="41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100"/>
          </a:p>
        </p:txBody>
      </p:sp>
      <p:sp>
        <p:nvSpPr>
          <p:cNvPr id="337" name="Google Shape;337;p64"/>
          <p:cNvSpPr/>
          <p:nvPr/>
        </p:nvSpPr>
        <p:spPr>
          <a:xfrm>
            <a:off x="4343400" y="973931"/>
            <a:ext cx="457200" cy="646509"/>
          </a:xfrm>
          <a:custGeom>
            <a:rect b="b" l="l" r="r" t="t"/>
            <a:pathLst>
              <a:path extrusionOk="0" h="58" w="41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1A7B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64"/>
          <p:cNvSpPr txBox="1"/>
          <p:nvPr/>
        </p:nvSpPr>
        <p:spPr>
          <a:xfrm>
            <a:off x="3501628" y="2476500"/>
            <a:ext cx="21408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</a:pPr>
            <a:r>
              <a:rPr b="1" i="0" lang="ko" sz="2700" u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By </a:t>
            </a:r>
            <a:endParaRPr b="1" sz="3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</a:pPr>
            <a:r>
              <a:rPr b="1" lang="ko" sz="2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team</a:t>
            </a:r>
            <a:r>
              <a:rPr b="1" lang="ko" sz="3100">
                <a:solidFill>
                  <a:srgbClr val="1A7BAE"/>
                </a:solidFill>
                <a:latin typeface="Bebas Neue"/>
                <a:ea typeface="Bebas Neue"/>
                <a:cs typeface="Bebas Neue"/>
                <a:sym typeface="Bebas Neue"/>
              </a:rPr>
              <a:t>잘했조</a:t>
            </a:r>
            <a:endParaRPr sz="800">
              <a:solidFill>
                <a:srgbClr val="1A7BAE"/>
              </a:solidFill>
            </a:endParaRPr>
          </a:p>
        </p:txBody>
      </p:sp>
      <p:sp>
        <p:nvSpPr>
          <p:cNvPr id="339" name="Google Shape;339;p64"/>
          <p:cNvSpPr txBox="1"/>
          <p:nvPr/>
        </p:nvSpPr>
        <p:spPr>
          <a:xfrm>
            <a:off x="2606564" y="3438594"/>
            <a:ext cx="393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</a:pPr>
            <a:r>
              <a:rPr b="1" lang="ko" sz="1500">
                <a:solidFill>
                  <a:srgbClr val="24292F"/>
                </a:solidFill>
                <a:highlight>
                  <a:srgbClr val="FFFFFF"/>
                </a:highlight>
                <a:latin typeface="Bebas Neue"/>
                <a:ea typeface="Bebas Neue"/>
                <a:cs typeface="Bebas Neue"/>
                <a:sym typeface="Bebas Neue"/>
              </a:rPr>
              <a:t>강민성, 김진우, 노현진, 이채림</a:t>
            </a:r>
            <a:endParaRPr b="1" sz="1500">
              <a:solidFill>
                <a:srgbClr val="24292F"/>
              </a:solidFill>
              <a:highlight>
                <a:srgbClr val="FFFFFF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" name="Google Shape;340;p64"/>
          <p:cNvSpPr txBox="1"/>
          <p:nvPr/>
        </p:nvSpPr>
        <p:spPr>
          <a:xfrm>
            <a:off x="0" y="4527900"/>
            <a:ext cx="36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훈련과정명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: 프로젝트형 IoT 서비스 개발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운영기관명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94" y="4824400"/>
            <a:ext cx="9906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3"/>
          <p:cNvSpPr/>
          <p:nvPr/>
        </p:nvSpPr>
        <p:spPr>
          <a:xfrm>
            <a:off x="2021409" y="22822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3294299" y="713025"/>
            <a:ext cx="25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Data 크롤링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/>
          <p:nvPr/>
        </p:nvSpPr>
        <p:spPr>
          <a:xfrm>
            <a:off x="2123728" y="228227"/>
            <a:ext cx="51011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74"/>
          <p:cNvSpPr txBox="1"/>
          <p:nvPr/>
        </p:nvSpPr>
        <p:spPr>
          <a:xfrm>
            <a:off x="2089650" y="679288"/>
            <a:ext cx="49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page(cust, ceo) – 구조(1)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74"/>
          <p:cNvPicPr preferRelativeResize="0"/>
          <p:nvPr/>
        </p:nvPicPr>
        <p:blipFill rotWithShape="1">
          <a:blip r:embed="rId3">
            <a:alphaModFix/>
          </a:blip>
          <a:srcRect b="31193" l="6574" r="37406" t="34600"/>
          <a:stretch/>
        </p:blipFill>
        <p:spPr>
          <a:xfrm>
            <a:off x="3497380" y="2040177"/>
            <a:ext cx="5122334" cy="175940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4"/>
          <p:cNvSpPr/>
          <p:nvPr/>
        </p:nvSpPr>
        <p:spPr>
          <a:xfrm>
            <a:off x="5810585" y="3651870"/>
            <a:ext cx="343500" cy="43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5" name="Google Shape;44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25" y="3880475"/>
            <a:ext cx="3183150" cy="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4"/>
          <p:cNvSpPr/>
          <p:nvPr/>
        </p:nvSpPr>
        <p:spPr>
          <a:xfrm rot="2700000">
            <a:off x="3069374" y="3542731"/>
            <a:ext cx="343654" cy="43190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235750" y="1903600"/>
            <a:ext cx="288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 page에서 id, pwd 입력시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메뉴 login과 register가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mypage와 logout로 전환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74"/>
          <p:cNvSpPr/>
          <p:nvPr/>
        </p:nvSpPr>
        <p:spPr>
          <a:xfrm>
            <a:off x="1468050" y="3138200"/>
            <a:ext cx="1726200" cy="43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잘못 입력시</a:t>
            </a: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00" y="1198200"/>
            <a:ext cx="5428051" cy="56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4"/>
          <p:cNvSpPr/>
          <p:nvPr/>
        </p:nvSpPr>
        <p:spPr>
          <a:xfrm>
            <a:off x="4124575" y="1301975"/>
            <a:ext cx="1458300" cy="36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1" name="Google Shape;45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00" y="4166000"/>
            <a:ext cx="5428051" cy="6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4"/>
          <p:cNvSpPr/>
          <p:nvPr/>
        </p:nvSpPr>
        <p:spPr>
          <a:xfrm>
            <a:off x="4200775" y="4273775"/>
            <a:ext cx="18429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74"/>
          <p:cNvSpPr/>
          <p:nvPr/>
        </p:nvSpPr>
        <p:spPr>
          <a:xfrm>
            <a:off x="5810585" y="1661970"/>
            <a:ext cx="343500" cy="43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/>
          <p:nvPr/>
        </p:nvSpPr>
        <p:spPr>
          <a:xfrm>
            <a:off x="2123728" y="228227"/>
            <a:ext cx="51011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75"/>
          <p:cNvSpPr txBox="1"/>
          <p:nvPr/>
        </p:nvSpPr>
        <p:spPr>
          <a:xfrm>
            <a:off x="2275050" y="636775"/>
            <a:ext cx="45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page(cust, ceo)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구조(2)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0" name="Google Shape;4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33" y="1204854"/>
            <a:ext cx="2952329" cy="21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581" y="2226297"/>
            <a:ext cx="3541903" cy="11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5"/>
          <p:cNvSpPr txBox="1"/>
          <p:nvPr/>
        </p:nvSpPr>
        <p:spPr>
          <a:xfrm>
            <a:off x="3242575" y="1357250"/>
            <a:ext cx="340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Cust에 저장된 id와 pwd가 입력값과 일치하면 Login</a:t>
            </a:r>
            <a:endParaRPr/>
          </a:p>
        </p:txBody>
      </p:sp>
      <p:sp>
        <p:nvSpPr>
          <p:cNvPr id="463" name="Google Shape;463;p75"/>
          <p:cNvSpPr txBox="1"/>
          <p:nvPr/>
        </p:nvSpPr>
        <p:spPr>
          <a:xfrm>
            <a:off x="6884399" y="2470213"/>
            <a:ext cx="146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아닌 경우 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error 알림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25" y="3585525"/>
            <a:ext cx="4722524" cy="1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5"/>
          <p:cNvSpPr txBox="1"/>
          <p:nvPr/>
        </p:nvSpPr>
        <p:spPr>
          <a:xfrm>
            <a:off x="5057750" y="3722225"/>
            <a:ext cx="340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login전인 sessionid값이 None인경우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 과 register 상태이며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login하여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sessionid값이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있는 경우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mypage와 logout상태로 전환됩니다.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/>
          <p:nvPr/>
        </p:nvSpPr>
        <p:spPr>
          <a:xfrm>
            <a:off x="2021453" y="22822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76"/>
          <p:cNvSpPr txBox="1"/>
          <p:nvPr/>
        </p:nvSpPr>
        <p:spPr>
          <a:xfrm>
            <a:off x="1512150" y="636825"/>
            <a:ext cx="61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page(cust, ceo)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ID/PWD 찾기(1)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2" name="Google Shape;472;p76"/>
          <p:cNvPicPr preferRelativeResize="0"/>
          <p:nvPr/>
        </p:nvPicPr>
        <p:blipFill rotWithShape="1">
          <a:blip r:embed="rId3">
            <a:alphaModFix/>
          </a:blip>
          <a:srcRect b="30206" l="6688" r="7129" t="12345"/>
          <a:stretch/>
        </p:blipFill>
        <p:spPr>
          <a:xfrm>
            <a:off x="3213647" y="1396139"/>
            <a:ext cx="5771918" cy="216423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6"/>
          <p:cNvSpPr txBox="1"/>
          <p:nvPr/>
        </p:nvSpPr>
        <p:spPr>
          <a:xfrm>
            <a:off x="409228" y="1798768"/>
            <a:ext cx="258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Id, pwd 입력 login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ID, PWD 찾기 버튼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76"/>
          <p:cNvSpPr/>
          <p:nvPr/>
        </p:nvSpPr>
        <p:spPr>
          <a:xfrm>
            <a:off x="3317594" y="3075806"/>
            <a:ext cx="750350" cy="42083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3947408"/>
            <a:ext cx="3840027" cy="90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032" y="3707917"/>
            <a:ext cx="3827433" cy="1384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76"/>
          <p:cNvCxnSpPr/>
          <p:nvPr/>
        </p:nvCxnSpPr>
        <p:spPr>
          <a:xfrm flipH="1">
            <a:off x="2531573" y="3435846"/>
            <a:ext cx="888299" cy="511562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8" name="Google Shape;478;p76"/>
          <p:cNvCxnSpPr/>
          <p:nvPr/>
        </p:nvCxnSpPr>
        <p:spPr>
          <a:xfrm>
            <a:off x="3995936" y="3369180"/>
            <a:ext cx="792088" cy="578228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79" name="Google Shape;47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50" y="3947414"/>
            <a:ext cx="980578" cy="9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9525" y="3844551"/>
            <a:ext cx="1148825" cy="1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7"/>
          <p:cNvSpPr/>
          <p:nvPr/>
        </p:nvSpPr>
        <p:spPr>
          <a:xfrm>
            <a:off x="2123728" y="22822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77"/>
          <p:cNvSpPr txBox="1"/>
          <p:nvPr/>
        </p:nvSpPr>
        <p:spPr>
          <a:xfrm>
            <a:off x="1618650" y="636825"/>
            <a:ext cx="59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Login page(cust, ceo) – ID/PWD 찾기(2)</a:t>
            </a:r>
            <a:endParaRPr b="1" sz="18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77"/>
          <p:cNvSpPr txBox="1"/>
          <p:nvPr/>
        </p:nvSpPr>
        <p:spPr>
          <a:xfrm>
            <a:off x="4648200" y="3860975"/>
            <a:ext cx="429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id와 email이 cust의 id와 email과 같으면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cust의 password를 OK_pwdfind에 전송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틀리면 pwdfind화면에 돌아가고 error발생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77"/>
          <p:cNvSpPr txBox="1"/>
          <p:nvPr/>
        </p:nvSpPr>
        <p:spPr>
          <a:xfrm>
            <a:off x="901300" y="3860975"/>
            <a:ext cx="383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입력한 email과 cust의 email이 같으면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cust의 id를 OK_idfind에 전송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틀리면 idfind화면에 돌아가고 error발생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1199775" y="1192625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IDFIND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77"/>
          <p:cNvSpPr txBox="1"/>
          <p:nvPr/>
        </p:nvSpPr>
        <p:spPr>
          <a:xfrm>
            <a:off x="4953000" y="1192625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PWDFIND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1" name="Google Shape;4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75" y="1503700"/>
            <a:ext cx="2861636" cy="228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25" y="1503700"/>
            <a:ext cx="2890431" cy="22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/>
          <p:nvPr/>
        </p:nvSpPr>
        <p:spPr>
          <a:xfrm>
            <a:off x="2123728" y="228227"/>
            <a:ext cx="51011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2152351" y="636775"/>
            <a:ext cx="483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page(cust)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Register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" y="1456075"/>
            <a:ext cx="2967476" cy="18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8"/>
          <p:cNvSpPr txBox="1"/>
          <p:nvPr/>
        </p:nvSpPr>
        <p:spPr>
          <a:xfrm>
            <a:off x="137750" y="3566475"/>
            <a:ext cx="285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ID, PWD, NAME, Address, Email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입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력시 데이터 저장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287" y="1579750"/>
            <a:ext cx="3177601" cy="212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313" y="1579750"/>
            <a:ext cx="2705099" cy="15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8"/>
          <p:cNvSpPr txBox="1"/>
          <p:nvPr/>
        </p:nvSpPr>
        <p:spPr>
          <a:xfrm>
            <a:off x="5596750" y="3813600"/>
            <a:ext cx="360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입력값의 id가  Cust에 존재하는 id와 같다면 error 및 register화면으로 돌아간다.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같은 id가 없다면 입력값 저장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78"/>
          <p:cNvSpPr txBox="1"/>
          <p:nvPr/>
        </p:nvSpPr>
        <p:spPr>
          <a:xfrm>
            <a:off x="3180900" y="3782175"/>
            <a:ext cx="237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입력값을 POST방식으로 identify/registerimpl 전송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9"/>
          <p:cNvSpPr/>
          <p:nvPr/>
        </p:nvSpPr>
        <p:spPr>
          <a:xfrm>
            <a:off x="2123728" y="228227"/>
            <a:ext cx="51011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79"/>
          <p:cNvSpPr txBox="1"/>
          <p:nvPr/>
        </p:nvSpPr>
        <p:spPr>
          <a:xfrm>
            <a:off x="1570500" y="712975"/>
            <a:ext cx="600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page(cust, ceo)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UPDATE/DELETE(1)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1" name="Google Shape;5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534380"/>
            <a:ext cx="4176464" cy="232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9"/>
          <p:cNvSpPr/>
          <p:nvPr/>
        </p:nvSpPr>
        <p:spPr>
          <a:xfrm>
            <a:off x="323528" y="3491432"/>
            <a:ext cx="432048" cy="37646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438" y="1506450"/>
            <a:ext cx="3402647" cy="1878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9"/>
          <p:cNvPicPr preferRelativeResize="0"/>
          <p:nvPr/>
        </p:nvPicPr>
        <p:blipFill rotWithShape="1">
          <a:blip r:embed="rId5">
            <a:alphaModFix/>
          </a:blip>
          <a:srcRect b="0" l="0" r="44631" t="0"/>
          <a:stretch/>
        </p:blipFill>
        <p:spPr>
          <a:xfrm>
            <a:off x="6929508" y="1506450"/>
            <a:ext cx="1944216" cy="19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9"/>
          <p:cNvSpPr/>
          <p:nvPr/>
        </p:nvSpPr>
        <p:spPr>
          <a:xfrm rot="-5400000">
            <a:off x="6819812" y="2133285"/>
            <a:ext cx="171761" cy="2160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p79"/>
          <p:cNvPicPr preferRelativeResize="0"/>
          <p:nvPr/>
        </p:nvPicPr>
        <p:blipFill rotWithShape="1">
          <a:blip r:embed="rId6">
            <a:alphaModFix/>
          </a:blip>
          <a:srcRect b="78086" l="48664" r="2315" t="13861"/>
          <a:stretch/>
        </p:blipFill>
        <p:spPr>
          <a:xfrm>
            <a:off x="3499983" y="3867894"/>
            <a:ext cx="5455181" cy="50405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9"/>
          <p:cNvSpPr txBox="1"/>
          <p:nvPr/>
        </p:nvSpPr>
        <p:spPr>
          <a:xfrm>
            <a:off x="3562425" y="4578675"/>
            <a:ext cx="396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</a:t>
            </a:r>
            <a:r>
              <a:rPr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이터를 삭제하고 자동 LOGOUT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79"/>
          <p:cNvSpPr txBox="1"/>
          <p:nvPr/>
        </p:nvSpPr>
        <p:spPr>
          <a:xfrm>
            <a:off x="3562424" y="1382975"/>
            <a:ext cx="122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b="1"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9" name="Google Shape;519;p79"/>
          <p:cNvCxnSpPr/>
          <p:nvPr/>
        </p:nvCxnSpPr>
        <p:spPr>
          <a:xfrm flipH="1" rot="10800000">
            <a:off x="7522375" y="2378775"/>
            <a:ext cx="6216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79"/>
          <p:cNvCxnSpPr/>
          <p:nvPr/>
        </p:nvCxnSpPr>
        <p:spPr>
          <a:xfrm flipH="1" rot="10800000">
            <a:off x="5063138" y="2378763"/>
            <a:ext cx="6216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79"/>
          <p:cNvSpPr txBox="1"/>
          <p:nvPr/>
        </p:nvSpPr>
        <p:spPr>
          <a:xfrm>
            <a:off x="2123725" y="3881413"/>
            <a:ext cx="107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2" name="Google Shape;522;p79"/>
          <p:cNvCxnSpPr>
            <a:stCxn id="518" idx="2"/>
          </p:cNvCxnSpPr>
          <p:nvPr/>
        </p:nvCxnSpPr>
        <p:spPr>
          <a:xfrm>
            <a:off x="4176224" y="1767875"/>
            <a:ext cx="517200" cy="22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79"/>
          <p:cNvCxnSpPr/>
          <p:nvPr/>
        </p:nvCxnSpPr>
        <p:spPr>
          <a:xfrm>
            <a:off x="3119125" y="4119913"/>
            <a:ext cx="30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/>
          <p:nvPr/>
        </p:nvSpPr>
        <p:spPr>
          <a:xfrm>
            <a:off x="2021403" y="23142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80"/>
          <p:cNvSpPr txBox="1"/>
          <p:nvPr/>
        </p:nvSpPr>
        <p:spPr>
          <a:xfrm>
            <a:off x="1656150" y="712975"/>
            <a:ext cx="58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page(cust, ceo)</a:t>
            </a: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UPDATE/DELETE(2)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899" y="1669026"/>
            <a:ext cx="3157525" cy="15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00" y="1669017"/>
            <a:ext cx="2387200" cy="193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0" y="2095175"/>
            <a:ext cx="3157525" cy="15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0"/>
          <p:cNvSpPr txBox="1"/>
          <p:nvPr/>
        </p:nvSpPr>
        <p:spPr>
          <a:xfrm>
            <a:off x="4572000" y="3739475"/>
            <a:ext cx="429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login한 id값을 받아 views_identify/update에 전송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기본키인 id를 제외한 수정할 값을 입력하면 수정된 값으로 저장된다.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UPDATE = 회원정보수정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4" name="Google Shape;53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0" y="1617850"/>
            <a:ext cx="3157524" cy="40728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/>
          <p:nvPr/>
        </p:nvSpPr>
        <p:spPr>
          <a:xfrm>
            <a:off x="139300" y="3784775"/>
            <a:ext cx="383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login한 id와 삭제할 id가 같으면 데이터 삭제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logout(request)를 요청해 자동로그아웃 home page로 돌아간다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DELETE = 회원탈퇴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80"/>
          <p:cNvSpPr txBox="1"/>
          <p:nvPr/>
        </p:nvSpPr>
        <p:spPr>
          <a:xfrm>
            <a:off x="78600" y="1192625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80"/>
          <p:cNvSpPr txBox="1"/>
          <p:nvPr/>
        </p:nvSpPr>
        <p:spPr>
          <a:xfrm>
            <a:off x="3346900" y="1192625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/>
        </p:nvSpPr>
        <p:spPr>
          <a:xfrm>
            <a:off x="2794800" y="21325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81"/>
          <p:cNvSpPr txBox="1"/>
          <p:nvPr/>
        </p:nvSpPr>
        <p:spPr>
          <a:xfrm>
            <a:off x="2538900" y="698050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PAGE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81"/>
          <p:cNvSpPr/>
          <p:nvPr/>
        </p:nvSpPr>
        <p:spPr>
          <a:xfrm>
            <a:off x="82900" y="1183950"/>
            <a:ext cx="4144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▪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home</a:t>
            </a: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.html :</a:t>
            </a:r>
            <a:b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home</a:t>
            </a: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page의 역할</a:t>
            </a:r>
            <a:b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bootstrap의 전체적인 스타일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b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기능별 block (header,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 상단 바</a:t>
            </a: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section)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▪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-상단 메뉴(category, popular, recommend,search) 클릭시 해당 화면으로 이동(스크롤바 내려감)</a:t>
            </a:r>
            <a:b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login, register 클릭시 해당 페이지로 이동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▪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-로그인 후에는 각각 mypage와 logout으로 바뀜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 : login.html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register : register.html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 : category.html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popular : popular.html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recommend : recommend.html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300"/>
              <a:buFont typeface="Malgun Gothic"/>
              <a:buChar char="▪"/>
            </a:pPr>
            <a:r>
              <a:rPr i="1" lang="ko" sz="13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search : search.html</a:t>
            </a:r>
            <a:endParaRPr i="1" sz="1300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p81"/>
          <p:cNvPicPr preferRelativeResize="0"/>
          <p:nvPr/>
        </p:nvPicPr>
        <p:blipFill rotWithShape="1">
          <a:blip r:embed="rId3">
            <a:alphaModFix/>
          </a:blip>
          <a:srcRect b="0" l="5067" r="5869" t="0"/>
          <a:stretch/>
        </p:blipFill>
        <p:spPr>
          <a:xfrm>
            <a:off x="4107450" y="1084400"/>
            <a:ext cx="5036548" cy="3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1"/>
          <p:cNvSpPr/>
          <p:nvPr/>
        </p:nvSpPr>
        <p:spPr>
          <a:xfrm>
            <a:off x="6429375" y="1250000"/>
            <a:ext cx="2714700" cy="30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75" y="4402975"/>
            <a:ext cx="8430903" cy="514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/>
        </p:nvSpPr>
        <p:spPr>
          <a:xfrm>
            <a:off x="2794800" y="21325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82"/>
          <p:cNvSpPr txBox="1"/>
          <p:nvPr/>
        </p:nvSpPr>
        <p:spPr>
          <a:xfrm>
            <a:off x="2538900" y="698050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PAGE / category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82"/>
          <p:cNvSpPr/>
          <p:nvPr/>
        </p:nvSpPr>
        <p:spPr>
          <a:xfrm>
            <a:off x="274125" y="3402050"/>
            <a:ext cx="312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상단 메뉴category 클릭시 보이는 화면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82"/>
          <p:cNvSpPr txBox="1"/>
          <p:nvPr/>
        </p:nvSpPr>
        <p:spPr>
          <a:xfrm>
            <a:off x="6065925" y="1472500"/>
            <a:ext cx="303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-7가지 카테고리로 음식점 분류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-각각의 카테고리 클릭시 market의 list.html 페이지로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82"/>
          <p:cNvSpPr txBox="1"/>
          <p:nvPr/>
        </p:nvSpPr>
        <p:spPr>
          <a:xfrm>
            <a:off x="6065925" y="2299274"/>
            <a:ext cx="303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-한식 : market/korea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-일식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market/japan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-양식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market/america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-중식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market/china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-분식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market/snack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-뷔페식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market/buttet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-기타 :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market/etc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6650"/>
            <a:ext cx="5955975" cy="22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/>
        </p:nvSpPr>
        <p:spPr>
          <a:xfrm>
            <a:off x="683571" y="-20538"/>
            <a:ext cx="2301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5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r>
              <a:rPr b="1" lang="ko" sz="3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ontents</a:t>
            </a:r>
            <a:endParaRPr b="1" sz="36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65"/>
          <p:cNvSpPr/>
          <p:nvPr/>
        </p:nvSpPr>
        <p:spPr>
          <a:xfrm>
            <a:off x="1043615" y="675132"/>
            <a:ext cx="102600" cy="4468500"/>
          </a:xfrm>
          <a:prstGeom prst="rect">
            <a:avLst/>
          </a:prstGeom>
          <a:solidFill>
            <a:srgbClr val="1A7BAE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8" name="Google Shape;348;p65"/>
          <p:cNvGrpSpPr/>
          <p:nvPr/>
        </p:nvGrpSpPr>
        <p:grpSpPr>
          <a:xfrm>
            <a:off x="1472325" y="1203596"/>
            <a:ext cx="6411935" cy="523125"/>
            <a:chOff x="1400313" y="2085202"/>
            <a:chExt cx="6411935" cy="697500"/>
          </a:xfrm>
        </p:grpSpPr>
        <p:grpSp>
          <p:nvGrpSpPr>
            <p:cNvPr id="349" name="Google Shape;349;p65"/>
            <p:cNvGrpSpPr/>
            <p:nvPr/>
          </p:nvGrpSpPr>
          <p:grpSpPr>
            <a:xfrm>
              <a:off x="1403648" y="2085782"/>
              <a:ext cx="6408600" cy="648000"/>
              <a:chOff x="1331640" y="2132856"/>
              <a:chExt cx="6408600" cy="648000"/>
            </a:xfrm>
          </p:grpSpPr>
          <p:sp>
            <p:nvSpPr>
              <p:cNvPr id="350" name="Google Shape;350;p65"/>
              <p:cNvSpPr/>
              <p:nvPr/>
            </p:nvSpPr>
            <p:spPr>
              <a:xfrm>
                <a:off x="1331640" y="2132856"/>
                <a:ext cx="6408600" cy="648000"/>
              </a:xfrm>
              <a:prstGeom prst="rect">
                <a:avLst/>
              </a:prstGeom>
              <a:solidFill>
                <a:srgbClr val="595959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65"/>
              <p:cNvSpPr/>
              <p:nvPr/>
            </p:nvSpPr>
            <p:spPr>
              <a:xfrm>
                <a:off x="1902460" y="2132856"/>
                <a:ext cx="77400" cy="648000"/>
              </a:xfrm>
              <a:prstGeom prst="rect">
                <a:avLst/>
              </a:prstGeom>
              <a:solidFill>
                <a:srgbClr val="FBFBFB">
                  <a:alpha val="4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2" name="Google Shape;352;p65"/>
            <p:cNvSpPr txBox="1"/>
            <p:nvPr/>
          </p:nvSpPr>
          <p:spPr>
            <a:xfrm>
              <a:off x="1400313" y="2085202"/>
              <a:ext cx="543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Ⅰ</a:t>
              </a:r>
              <a:endParaRPr b="1" sz="2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65"/>
            <p:cNvSpPr txBox="1"/>
            <p:nvPr/>
          </p:nvSpPr>
          <p:spPr>
            <a:xfrm>
              <a:off x="2094595" y="2085202"/>
              <a:ext cx="24657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배경</a:t>
              </a:r>
              <a:endParaRPr b="1">
                <a:solidFill>
                  <a:srgbClr val="1A7BAE"/>
                </a:solidFill>
              </a:endParaRPr>
            </a:p>
          </p:txBody>
        </p:sp>
      </p:grpSp>
      <p:grpSp>
        <p:nvGrpSpPr>
          <p:cNvPr id="354" name="Google Shape;354;p65"/>
          <p:cNvGrpSpPr/>
          <p:nvPr/>
        </p:nvGrpSpPr>
        <p:grpSpPr>
          <a:xfrm>
            <a:off x="1472322" y="1870926"/>
            <a:ext cx="6411934" cy="575880"/>
            <a:chOff x="1400314" y="2061005"/>
            <a:chExt cx="6411934" cy="767840"/>
          </a:xfrm>
        </p:grpSpPr>
        <p:grpSp>
          <p:nvGrpSpPr>
            <p:cNvPr id="355" name="Google Shape;355;p65"/>
            <p:cNvGrpSpPr/>
            <p:nvPr/>
          </p:nvGrpSpPr>
          <p:grpSpPr>
            <a:xfrm>
              <a:off x="1403648" y="2085782"/>
              <a:ext cx="6408600" cy="648000"/>
              <a:chOff x="1331640" y="2132856"/>
              <a:chExt cx="6408600" cy="648000"/>
            </a:xfrm>
          </p:grpSpPr>
          <p:sp>
            <p:nvSpPr>
              <p:cNvPr id="356" name="Google Shape;356;p65"/>
              <p:cNvSpPr/>
              <p:nvPr/>
            </p:nvSpPr>
            <p:spPr>
              <a:xfrm>
                <a:off x="1331640" y="2132856"/>
                <a:ext cx="6408600" cy="648000"/>
              </a:xfrm>
              <a:prstGeom prst="rect">
                <a:avLst/>
              </a:prstGeom>
              <a:solidFill>
                <a:srgbClr val="595959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7" name="Google Shape;357;p65"/>
              <p:cNvSpPr/>
              <p:nvPr/>
            </p:nvSpPr>
            <p:spPr>
              <a:xfrm>
                <a:off x="1902460" y="2132856"/>
                <a:ext cx="77400" cy="648000"/>
              </a:xfrm>
              <a:prstGeom prst="rect">
                <a:avLst/>
              </a:prstGeom>
              <a:solidFill>
                <a:srgbClr val="FBFBFB">
                  <a:alpha val="4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8" name="Google Shape;358;p65"/>
            <p:cNvSpPr txBox="1"/>
            <p:nvPr/>
          </p:nvSpPr>
          <p:spPr>
            <a:xfrm>
              <a:off x="1400314" y="2061005"/>
              <a:ext cx="543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Ⅱ</a:t>
              </a:r>
              <a:endParaRPr b="1" sz="2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65"/>
            <p:cNvSpPr txBox="1"/>
            <p:nvPr/>
          </p:nvSpPr>
          <p:spPr>
            <a:xfrm>
              <a:off x="2094595" y="2131345"/>
              <a:ext cx="42819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 b="1">
                <a:solidFill>
                  <a:srgbClr val="1A7BAE"/>
                </a:solidFill>
              </a:endParaRPr>
            </a:p>
          </p:txBody>
        </p:sp>
      </p:grpSp>
      <p:grpSp>
        <p:nvGrpSpPr>
          <p:cNvPr id="360" name="Google Shape;360;p65"/>
          <p:cNvGrpSpPr/>
          <p:nvPr/>
        </p:nvGrpSpPr>
        <p:grpSpPr>
          <a:xfrm>
            <a:off x="1475659" y="2571754"/>
            <a:ext cx="6408600" cy="523125"/>
            <a:chOff x="1403648" y="2081477"/>
            <a:chExt cx="6408600" cy="697500"/>
          </a:xfrm>
        </p:grpSpPr>
        <p:grpSp>
          <p:nvGrpSpPr>
            <p:cNvPr id="361" name="Google Shape;361;p65"/>
            <p:cNvGrpSpPr/>
            <p:nvPr/>
          </p:nvGrpSpPr>
          <p:grpSpPr>
            <a:xfrm>
              <a:off x="1403648" y="2085782"/>
              <a:ext cx="6408600" cy="648000"/>
              <a:chOff x="1331640" y="2132856"/>
              <a:chExt cx="6408600" cy="648000"/>
            </a:xfrm>
          </p:grpSpPr>
          <p:sp>
            <p:nvSpPr>
              <p:cNvPr id="362" name="Google Shape;362;p65"/>
              <p:cNvSpPr/>
              <p:nvPr/>
            </p:nvSpPr>
            <p:spPr>
              <a:xfrm>
                <a:off x="1331640" y="2132856"/>
                <a:ext cx="6408600" cy="648000"/>
              </a:xfrm>
              <a:prstGeom prst="rect">
                <a:avLst/>
              </a:prstGeom>
              <a:solidFill>
                <a:srgbClr val="595959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3" name="Google Shape;363;p65"/>
              <p:cNvSpPr/>
              <p:nvPr/>
            </p:nvSpPr>
            <p:spPr>
              <a:xfrm>
                <a:off x="1902460" y="2132856"/>
                <a:ext cx="77400" cy="648000"/>
              </a:xfrm>
              <a:prstGeom prst="rect">
                <a:avLst/>
              </a:prstGeom>
              <a:solidFill>
                <a:srgbClr val="FBFBFB">
                  <a:alpha val="4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4" name="Google Shape;364;p65"/>
            <p:cNvSpPr txBox="1"/>
            <p:nvPr/>
          </p:nvSpPr>
          <p:spPr>
            <a:xfrm>
              <a:off x="1403648" y="2081477"/>
              <a:ext cx="543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Ⅲ</a:t>
              </a:r>
              <a:endParaRPr b="1" sz="2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65"/>
            <p:cNvSpPr txBox="1"/>
            <p:nvPr/>
          </p:nvSpPr>
          <p:spPr>
            <a:xfrm>
              <a:off x="2094595" y="2081477"/>
              <a:ext cx="45144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수행절차 및 방법</a:t>
              </a:r>
              <a:endParaRPr b="1">
                <a:solidFill>
                  <a:srgbClr val="1A7BAE"/>
                </a:solidFill>
              </a:endParaRPr>
            </a:p>
          </p:txBody>
        </p:sp>
      </p:grpSp>
      <p:grpSp>
        <p:nvGrpSpPr>
          <p:cNvPr id="366" name="Google Shape;366;p65"/>
          <p:cNvGrpSpPr/>
          <p:nvPr/>
        </p:nvGrpSpPr>
        <p:grpSpPr>
          <a:xfrm>
            <a:off x="1475656" y="3241866"/>
            <a:ext cx="6408601" cy="573086"/>
            <a:chOff x="1403647" y="2061005"/>
            <a:chExt cx="6408601" cy="764115"/>
          </a:xfrm>
        </p:grpSpPr>
        <p:grpSp>
          <p:nvGrpSpPr>
            <p:cNvPr id="367" name="Google Shape;367;p65"/>
            <p:cNvGrpSpPr/>
            <p:nvPr/>
          </p:nvGrpSpPr>
          <p:grpSpPr>
            <a:xfrm>
              <a:off x="1403648" y="2085782"/>
              <a:ext cx="6408600" cy="648000"/>
              <a:chOff x="1331640" y="2132856"/>
              <a:chExt cx="6408600" cy="648000"/>
            </a:xfrm>
          </p:grpSpPr>
          <p:sp>
            <p:nvSpPr>
              <p:cNvPr id="368" name="Google Shape;368;p65"/>
              <p:cNvSpPr/>
              <p:nvPr/>
            </p:nvSpPr>
            <p:spPr>
              <a:xfrm>
                <a:off x="1331640" y="2132856"/>
                <a:ext cx="6408600" cy="648000"/>
              </a:xfrm>
              <a:prstGeom prst="rect">
                <a:avLst/>
              </a:prstGeom>
              <a:solidFill>
                <a:srgbClr val="595959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9" name="Google Shape;369;p65"/>
              <p:cNvSpPr/>
              <p:nvPr/>
            </p:nvSpPr>
            <p:spPr>
              <a:xfrm>
                <a:off x="1902460" y="2132856"/>
                <a:ext cx="77400" cy="648000"/>
              </a:xfrm>
              <a:prstGeom prst="rect">
                <a:avLst/>
              </a:prstGeom>
              <a:solidFill>
                <a:srgbClr val="FBFBFB">
                  <a:alpha val="4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0" name="Google Shape;370;p65"/>
            <p:cNvSpPr txBox="1"/>
            <p:nvPr/>
          </p:nvSpPr>
          <p:spPr>
            <a:xfrm>
              <a:off x="1403647" y="2061005"/>
              <a:ext cx="543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Ⅳ</a:t>
              </a:r>
              <a:endParaRPr b="1" sz="2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65"/>
            <p:cNvSpPr txBox="1"/>
            <p:nvPr/>
          </p:nvSpPr>
          <p:spPr>
            <a:xfrm>
              <a:off x="2125574" y="2127620"/>
              <a:ext cx="3310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결과</a:t>
              </a:r>
              <a:endParaRPr b="1">
                <a:solidFill>
                  <a:srgbClr val="1A7BAE"/>
                </a:solidFill>
              </a:endParaRPr>
            </a:p>
          </p:txBody>
        </p:sp>
      </p:grpSp>
      <p:grpSp>
        <p:nvGrpSpPr>
          <p:cNvPr id="372" name="Google Shape;372;p65"/>
          <p:cNvGrpSpPr/>
          <p:nvPr/>
        </p:nvGrpSpPr>
        <p:grpSpPr>
          <a:xfrm>
            <a:off x="1475659" y="3927346"/>
            <a:ext cx="6408600" cy="535684"/>
            <a:chOff x="1403648" y="2061005"/>
            <a:chExt cx="6408600" cy="714245"/>
          </a:xfrm>
        </p:grpSpPr>
        <p:grpSp>
          <p:nvGrpSpPr>
            <p:cNvPr id="373" name="Google Shape;373;p65"/>
            <p:cNvGrpSpPr/>
            <p:nvPr/>
          </p:nvGrpSpPr>
          <p:grpSpPr>
            <a:xfrm>
              <a:off x="1403648" y="2085782"/>
              <a:ext cx="6408600" cy="648000"/>
              <a:chOff x="1331640" y="2132856"/>
              <a:chExt cx="6408600" cy="648000"/>
            </a:xfrm>
          </p:grpSpPr>
          <p:sp>
            <p:nvSpPr>
              <p:cNvPr id="374" name="Google Shape;374;p65"/>
              <p:cNvSpPr/>
              <p:nvPr/>
            </p:nvSpPr>
            <p:spPr>
              <a:xfrm>
                <a:off x="1331640" y="2132856"/>
                <a:ext cx="6408600" cy="648000"/>
              </a:xfrm>
              <a:prstGeom prst="rect">
                <a:avLst/>
              </a:prstGeom>
              <a:solidFill>
                <a:srgbClr val="595959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p65"/>
              <p:cNvSpPr/>
              <p:nvPr/>
            </p:nvSpPr>
            <p:spPr>
              <a:xfrm>
                <a:off x="1902460" y="2132856"/>
                <a:ext cx="77400" cy="648000"/>
              </a:xfrm>
              <a:prstGeom prst="rect">
                <a:avLst/>
              </a:prstGeom>
              <a:solidFill>
                <a:srgbClr val="FBFBFB">
                  <a:alpha val="4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9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6" name="Google Shape;376;p65"/>
            <p:cNvSpPr txBox="1"/>
            <p:nvPr/>
          </p:nvSpPr>
          <p:spPr>
            <a:xfrm>
              <a:off x="1403648" y="2061005"/>
              <a:ext cx="5436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Ⅴ</a:t>
              </a:r>
              <a:endParaRPr b="1" sz="2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65"/>
            <p:cNvSpPr txBox="1"/>
            <p:nvPr/>
          </p:nvSpPr>
          <p:spPr>
            <a:xfrm>
              <a:off x="2094595" y="2077750"/>
              <a:ext cx="13884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800">
                  <a:solidFill>
                    <a:srgbClr val="1A7BA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느낀 점</a:t>
              </a:r>
              <a:endParaRPr b="1">
                <a:solidFill>
                  <a:srgbClr val="1A7BAE"/>
                </a:solidFill>
              </a:endParaRPr>
            </a:p>
          </p:txBody>
        </p:sp>
      </p:grp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50" y="223875"/>
            <a:ext cx="579900" cy="5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3"/>
          <p:cNvSpPr txBox="1"/>
          <p:nvPr/>
        </p:nvSpPr>
        <p:spPr>
          <a:xfrm>
            <a:off x="2794800" y="21325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83"/>
          <p:cNvSpPr txBox="1"/>
          <p:nvPr/>
        </p:nvSpPr>
        <p:spPr>
          <a:xfrm>
            <a:off x="2538900" y="698050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PAGE / popular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83"/>
          <p:cNvSpPr txBox="1"/>
          <p:nvPr/>
        </p:nvSpPr>
        <p:spPr>
          <a:xfrm>
            <a:off x="5722800" y="1080950"/>
            <a:ext cx="30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-소비자가 남긴 별점 평균이 높은 상위 9개 음식점 정보 제공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5" name="Google Shape;5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775" y="1696550"/>
            <a:ext cx="5241549" cy="128492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3"/>
          <p:cNvSpPr/>
          <p:nvPr/>
        </p:nvSpPr>
        <p:spPr>
          <a:xfrm>
            <a:off x="6018600" y="3214525"/>
            <a:ext cx="31254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이미지에 마우스 올리면 음식점 이름을 볼 수 있다.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메뉴 보기 버튼을 누르면 해당 음식점의 메뉴 페이지로 바로 이동한다.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</a:t>
            </a: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보기 버튼을 누르면 해당 음식점의 리뷰 페이지로 바로 이동한다.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7" name="Google Shape;5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575" y="4776625"/>
            <a:ext cx="5397574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00" y="1193546"/>
            <a:ext cx="3689725" cy="350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575" y="3113349"/>
            <a:ext cx="2308026" cy="1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/>
          <p:nvPr/>
        </p:nvSpPr>
        <p:spPr>
          <a:xfrm>
            <a:off x="2794800" y="21325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84"/>
          <p:cNvSpPr txBox="1"/>
          <p:nvPr/>
        </p:nvSpPr>
        <p:spPr>
          <a:xfrm>
            <a:off x="2538900" y="698050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PAGE / search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84"/>
          <p:cNvSpPr/>
          <p:nvPr/>
        </p:nvSpPr>
        <p:spPr>
          <a:xfrm>
            <a:off x="309450" y="4407200"/>
            <a:ext cx="312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상단 메뉴 search 클릭시 보이는 화면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84"/>
          <p:cNvSpPr txBox="1"/>
          <p:nvPr/>
        </p:nvSpPr>
        <p:spPr>
          <a:xfrm>
            <a:off x="6216250" y="484900"/>
            <a:ext cx="303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KAKAO MAPS API를 이용해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왼쪽 창에 키워드를 검색하면 지도에서 음식점의 위치 확인가능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8" name="Google Shape;5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3400"/>
            <a:ext cx="914399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00" y="1098700"/>
            <a:ext cx="5761124" cy="32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387" y="1283238"/>
            <a:ext cx="2929234" cy="32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5"/>
          <p:cNvSpPr txBox="1"/>
          <p:nvPr/>
        </p:nvSpPr>
        <p:spPr>
          <a:xfrm>
            <a:off x="2794800" y="21325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85"/>
          <p:cNvSpPr txBox="1"/>
          <p:nvPr/>
        </p:nvSpPr>
        <p:spPr>
          <a:xfrm>
            <a:off x="2538900" y="698050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PAGE / chart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7" name="Google Shape;5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6650"/>
            <a:ext cx="5913524" cy="24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5"/>
          <p:cNvPicPr preferRelativeResize="0"/>
          <p:nvPr/>
        </p:nvPicPr>
        <p:blipFill rotWithShape="1">
          <a:blip r:embed="rId4">
            <a:alphaModFix/>
          </a:blip>
          <a:srcRect b="0" l="0" r="0" t="9057"/>
          <a:stretch/>
        </p:blipFill>
        <p:spPr>
          <a:xfrm>
            <a:off x="900675" y="1521925"/>
            <a:ext cx="3963600" cy="269501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5"/>
          <p:cNvSpPr txBox="1"/>
          <p:nvPr/>
        </p:nvSpPr>
        <p:spPr>
          <a:xfrm>
            <a:off x="6414725" y="423250"/>
            <a:ext cx="2571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Highcharts 의 Pie Chart 이용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 음식점 중 각 카테고리의 음식점 점유율 표시</a:t>
            </a:r>
            <a:endParaRPr/>
          </a:p>
        </p:txBody>
      </p:sp>
      <p:pic>
        <p:nvPicPr>
          <p:cNvPr id="590" name="Google Shape;59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350" y="1196650"/>
            <a:ext cx="1536325" cy="30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784" y="4138597"/>
            <a:ext cx="1339820" cy="94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350" y="978706"/>
            <a:ext cx="4099899" cy="318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6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86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market(1)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86"/>
          <p:cNvPicPr preferRelativeResize="0"/>
          <p:nvPr/>
        </p:nvPicPr>
        <p:blipFill rotWithShape="1">
          <a:blip r:embed="rId4">
            <a:alphaModFix/>
          </a:blip>
          <a:srcRect b="27452" l="0" r="0" t="0"/>
          <a:stretch/>
        </p:blipFill>
        <p:spPr>
          <a:xfrm>
            <a:off x="0" y="872000"/>
            <a:ext cx="4640352" cy="18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6"/>
          <p:cNvSpPr/>
          <p:nvPr/>
        </p:nvSpPr>
        <p:spPr>
          <a:xfrm>
            <a:off x="170750" y="2347650"/>
            <a:ext cx="1152600" cy="34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86"/>
          <p:cNvSpPr/>
          <p:nvPr/>
        </p:nvSpPr>
        <p:spPr>
          <a:xfrm>
            <a:off x="6605100" y="1353400"/>
            <a:ext cx="818700" cy="25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86"/>
          <p:cNvSpPr/>
          <p:nvPr/>
        </p:nvSpPr>
        <p:spPr>
          <a:xfrm>
            <a:off x="4183100" y="1643350"/>
            <a:ext cx="8856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C34B"/>
          </a:solidFill>
          <a:ln cap="flat" cmpd="sng" w="9525">
            <a:solidFill>
              <a:srgbClr val="F5C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70075"/>
            <a:ext cx="4640349" cy="24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6"/>
          <p:cNvSpPr txBox="1"/>
          <p:nvPr/>
        </p:nvSpPr>
        <p:spPr>
          <a:xfrm>
            <a:off x="2502150" y="3847475"/>
            <a:ext cx="359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-views_market의 함수에서 seocho테이블의 데이터를 카테고리(한식)에 따라 필터링 후 seochono(음식점 고유번호) 순서대로 정렬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5" name="Google Shape;605;p86"/>
          <p:cNvCxnSpPr/>
          <p:nvPr/>
        </p:nvCxnSpPr>
        <p:spPr>
          <a:xfrm flipH="1" rot="10800000">
            <a:off x="2283650" y="3393575"/>
            <a:ext cx="1152300" cy="1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86"/>
          <p:cNvCxnSpPr/>
          <p:nvPr/>
        </p:nvCxnSpPr>
        <p:spPr>
          <a:xfrm flipH="1" rot="10800000">
            <a:off x="2283650" y="3716700"/>
            <a:ext cx="1152300" cy="1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86"/>
          <p:cNvCxnSpPr/>
          <p:nvPr/>
        </p:nvCxnSpPr>
        <p:spPr>
          <a:xfrm flipH="1" rot="10800000">
            <a:off x="995425" y="2923875"/>
            <a:ext cx="594600" cy="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475" y="1040724"/>
            <a:ext cx="4640349" cy="21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7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87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market(2)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87"/>
          <p:cNvSpPr txBox="1"/>
          <p:nvPr/>
        </p:nvSpPr>
        <p:spPr>
          <a:xfrm>
            <a:off x="4660675" y="3363650"/>
            <a:ext cx="28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한 페이지에 음식점 9개씩 정렬, 다음 페이지에 이어서 정렬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6" name="Google Shape;61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0" y="1057925"/>
            <a:ext cx="4544087" cy="253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25" y="3748625"/>
            <a:ext cx="3061117" cy="70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8" name="Google Shape;618;p87"/>
          <p:cNvSpPr/>
          <p:nvPr/>
        </p:nvSpPr>
        <p:spPr>
          <a:xfrm>
            <a:off x="1614500" y="3357575"/>
            <a:ext cx="1343100" cy="2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87"/>
          <p:cNvCxnSpPr/>
          <p:nvPr/>
        </p:nvCxnSpPr>
        <p:spPr>
          <a:xfrm>
            <a:off x="4710600" y="2215875"/>
            <a:ext cx="231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75" y="839900"/>
            <a:ext cx="2921224" cy="31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8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88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market(3)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88"/>
          <p:cNvSpPr/>
          <p:nvPr/>
        </p:nvSpPr>
        <p:spPr>
          <a:xfrm>
            <a:off x="1308059" y="1241895"/>
            <a:ext cx="528000" cy="21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00" y="926650"/>
            <a:ext cx="4567100" cy="3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8"/>
          <p:cNvSpPr/>
          <p:nvPr/>
        </p:nvSpPr>
        <p:spPr>
          <a:xfrm>
            <a:off x="209550" y="1952825"/>
            <a:ext cx="920400" cy="154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8"/>
          <p:cNvSpPr txBox="1"/>
          <p:nvPr/>
        </p:nvSpPr>
        <p:spPr>
          <a:xfrm>
            <a:off x="7430300" y="532325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market의 list.html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1" name="Google Shape;63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25" y="4711352"/>
            <a:ext cx="7817393" cy="346200"/>
          </a:xfrm>
          <a:prstGeom prst="rect">
            <a:avLst/>
          </a:prstGeom>
          <a:noFill/>
          <a:ln cap="flat" cmpd="sng" w="28575">
            <a:solidFill>
              <a:srgbClr val="F5C34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88"/>
          <p:cNvSpPr txBox="1"/>
          <p:nvPr/>
        </p:nvSpPr>
        <p:spPr>
          <a:xfrm>
            <a:off x="4497300" y="4188150"/>
            <a:ext cx="34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Menu버튼: menu.list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Review버튼: review의 list.html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88"/>
          <p:cNvSpPr txBox="1"/>
          <p:nvPr/>
        </p:nvSpPr>
        <p:spPr>
          <a:xfrm>
            <a:off x="4348575" y="2987550"/>
            <a:ext cx="182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가게 대표사진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가게 이름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가게 주소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오픈시간</a:t>
            </a:r>
            <a:endParaRPr b="1"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종료시간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88"/>
          <p:cNvSpPr txBox="1"/>
          <p:nvPr/>
        </p:nvSpPr>
        <p:spPr>
          <a:xfrm>
            <a:off x="5419800" y="1241900"/>
            <a:ext cx="37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반복문을 통해 카테고리에 맞는 음식점 정보를 card로 나열</a:t>
            </a:r>
            <a:endParaRPr/>
          </a:p>
        </p:txBody>
      </p:sp>
      <p:cxnSp>
        <p:nvCxnSpPr>
          <p:cNvPr id="635" name="Google Shape;635;p88"/>
          <p:cNvCxnSpPr/>
          <p:nvPr/>
        </p:nvCxnSpPr>
        <p:spPr>
          <a:xfrm>
            <a:off x="4991100" y="2638425"/>
            <a:ext cx="1447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88"/>
          <p:cNvCxnSpPr/>
          <p:nvPr/>
        </p:nvCxnSpPr>
        <p:spPr>
          <a:xfrm flipH="1" rot="10800000">
            <a:off x="6438900" y="1666725"/>
            <a:ext cx="80970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7" name="Google Shape;63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3525" y="839900"/>
            <a:ext cx="3007683" cy="36722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88"/>
          <p:cNvSpPr/>
          <p:nvPr/>
        </p:nvSpPr>
        <p:spPr>
          <a:xfrm>
            <a:off x="1157488" y="4143825"/>
            <a:ext cx="859800" cy="250800"/>
          </a:xfrm>
          <a:prstGeom prst="rect">
            <a:avLst/>
          </a:prstGeom>
          <a:noFill/>
          <a:ln cap="flat" cmpd="sng" w="28575">
            <a:solidFill>
              <a:srgbClr val="F5C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9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89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menu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5" name="Google Shape;6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43" y="1025925"/>
            <a:ext cx="4021307" cy="23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9"/>
          <p:cNvSpPr txBox="1"/>
          <p:nvPr/>
        </p:nvSpPr>
        <p:spPr>
          <a:xfrm>
            <a:off x="4755000" y="3626250"/>
            <a:ext cx="438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pk로 해당 음식점의 seochono(음식점 고유번호)를 받아오고, 받아온 seochono에 해당하는 음식점의 메뉴 이름과 가격, 음식점 대표이미지, 음식점 이름을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Seocho 테이블에서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받아와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7" name="Google Shape;64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5925"/>
            <a:ext cx="4754999" cy="36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37713"/>
            <a:ext cx="2397225" cy="3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9"/>
          <p:cNvSpPr txBox="1"/>
          <p:nvPr/>
        </p:nvSpPr>
        <p:spPr>
          <a:xfrm>
            <a:off x="6972300" y="479107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seochono 1번 가게</a:t>
            </a:r>
            <a:endParaRPr/>
          </a:p>
        </p:txBody>
      </p:sp>
      <p:pic>
        <p:nvPicPr>
          <p:cNvPr id="650" name="Google Shape;65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400" y="4608188"/>
            <a:ext cx="45339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0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90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review(1)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7" name="Google Shape;657;p90"/>
          <p:cNvPicPr preferRelativeResize="0"/>
          <p:nvPr/>
        </p:nvPicPr>
        <p:blipFill rotWithShape="1">
          <a:blip r:embed="rId3">
            <a:alphaModFix/>
          </a:blip>
          <a:srcRect b="3789" l="-1310" r="1310" t="-3790"/>
          <a:stretch/>
        </p:blipFill>
        <p:spPr>
          <a:xfrm>
            <a:off x="4735225" y="1083350"/>
            <a:ext cx="4408776" cy="2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0"/>
          <p:cNvSpPr txBox="1"/>
          <p:nvPr/>
        </p:nvSpPr>
        <p:spPr>
          <a:xfrm>
            <a:off x="5525050" y="3543950"/>
            <a:ext cx="326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post형식으로 views_review/reviewimpl에 전송해서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 테이블에 데이터 추가</a:t>
            </a:r>
            <a:endParaRPr/>
          </a:p>
        </p:txBody>
      </p:sp>
      <p:pic>
        <p:nvPicPr>
          <p:cNvPr id="659" name="Google Shape;65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9075"/>
            <a:ext cx="4848449" cy="21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57925"/>
            <a:ext cx="63341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1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91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review(2)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91"/>
          <p:cNvSpPr txBox="1"/>
          <p:nvPr/>
        </p:nvSpPr>
        <p:spPr>
          <a:xfrm>
            <a:off x="4599275" y="3734900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1"/>
          <p:cNvSpPr txBox="1"/>
          <p:nvPr/>
        </p:nvSpPr>
        <p:spPr>
          <a:xfrm>
            <a:off x="4396675" y="1057925"/>
            <a:ext cx="37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pk로 seochono(음식점 고유 번호)를 받아와 해당하는 review만 요청해 출력한다.</a:t>
            </a:r>
            <a:endParaRPr/>
          </a:p>
        </p:txBody>
      </p:sp>
      <p:cxnSp>
        <p:nvCxnSpPr>
          <p:cNvPr id="669" name="Google Shape;669;p91"/>
          <p:cNvCxnSpPr>
            <a:stCxn id="668" idx="1"/>
          </p:cNvCxnSpPr>
          <p:nvPr/>
        </p:nvCxnSpPr>
        <p:spPr>
          <a:xfrm flipH="1">
            <a:off x="3389875" y="1365725"/>
            <a:ext cx="10068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0" name="Google Shape;670;p91"/>
          <p:cNvPicPr preferRelativeResize="0"/>
          <p:nvPr/>
        </p:nvPicPr>
        <p:blipFill rotWithShape="1">
          <a:blip r:embed="rId4">
            <a:alphaModFix/>
          </a:blip>
          <a:srcRect b="96057" l="0" r="77941" t="0"/>
          <a:stretch/>
        </p:blipFill>
        <p:spPr>
          <a:xfrm>
            <a:off x="4498525" y="1622100"/>
            <a:ext cx="2880015" cy="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1"/>
          <p:cNvSpPr txBox="1"/>
          <p:nvPr/>
        </p:nvSpPr>
        <p:spPr>
          <a:xfrm>
            <a:off x="4498525" y="2012400"/>
            <a:ext cx="37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seochono가 1인 음식점의 review 불러오기 </a:t>
            </a:r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675" y="2398650"/>
            <a:ext cx="4680110" cy="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91"/>
          <p:cNvSpPr/>
          <p:nvPr/>
        </p:nvSpPr>
        <p:spPr>
          <a:xfrm rot="5400000">
            <a:off x="6150175" y="2691775"/>
            <a:ext cx="3600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C34B"/>
          </a:solidFill>
          <a:ln cap="flat" cmpd="sng" w="9525">
            <a:solidFill>
              <a:srgbClr val="F5C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620" y="3081870"/>
            <a:ext cx="4066200" cy="82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92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SUB PAGE / review(3)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1" name="Google Shape;6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952003"/>
            <a:ext cx="5290045" cy="194819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2"/>
          <p:cNvSpPr txBox="1"/>
          <p:nvPr/>
        </p:nvSpPr>
        <p:spPr>
          <a:xfrm>
            <a:off x="2071118" y="905525"/>
            <a:ext cx="33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문을 이용해 해당 음식점의 리뷰 개수만큼 리뷰를 출력</a:t>
            </a:r>
            <a:endParaRPr/>
          </a:p>
        </p:txBody>
      </p:sp>
      <p:cxnSp>
        <p:nvCxnSpPr>
          <p:cNvPr id="683" name="Google Shape;683;p92"/>
          <p:cNvCxnSpPr/>
          <p:nvPr/>
        </p:nvCxnSpPr>
        <p:spPr>
          <a:xfrm rot="10800000">
            <a:off x="1450275" y="1127975"/>
            <a:ext cx="695100" cy="1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92"/>
          <p:cNvCxnSpPr/>
          <p:nvPr/>
        </p:nvCxnSpPr>
        <p:spPr>
          <a:xfrm flipH="1" rot="10800000">
            <a:off x="3289985" y="2150965"/>
            <a:ext cx="10950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92"/>
          <p:cNvCxnSpPr/>
          <p:nvPr/>
        </p:nvCxnSpPr>
        <p:spPr>
          <a:xfrm flipH="1">
            <a:off x="3830890" y="2150889"/>
            <a:ext cx="7170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92"/>
          <p:cNvSpPr txBox="1"/>
          <p:nvPr/>
        </p:nvSpPr>
        <p:spPr>
          <a:xfrm>
            <a:off x="2071118" y="2784292"/>
            <a:ext cx="3115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relation을 이용해 review 테이블의 custno(고객 고유번호)에 맞는 cust 테이블의 name(고객이름)을 출력</a:t>
            </a:r>
            <a:endParaRPr sz="1300"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025" y="1271175"/>
            <a:ext cx="3724899" cy="297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025" y="4246859"/>
            <a:ext cx="3724899" cy="62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/>
        </p:nvSpPr>
        <p:spPr>
          <a:xfrm>
            <a:off x="2961084" y="735806"/>
            <a:ext cx="3221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Bebas Neue"/>
              <a:buNone/>
            </a:pPr>
            <a:r>
              <a:rPr b="1" lang="ko" sz="4100">
                <a:solidFill>
                  <a:srgbClr val="1A7BAE"/>
                </a:solidFill>
                <a:latin typeface="Bebas Neue"/>
                <a:ea typeface="Bebas Neue"/>
                <a:cs typeface="Bebas Neue"/>
                <a:sym typeface="Bebas Neue"/>
              </a:rPr>
              <a:t>About PROJECT</a:t>
            </a:r>
            <a:endParaRPr sz="1100">
              <a:solidFill>
                <a:srgbClr val="1A7BAE"/>
              </a:solidFill>
            </a:endParaRPr>
          </a:p>
        </p:txBody>
      </p:sp>
      <p:sp>
        <p:nvSpPr>
          <p:cNvPr id="384" name="Google Shape;384;p66"/>
          <p:cNvSpPr txBox="1"/>
          <p:nvPr>
            <p:ph idx="4294967295" type="body"/>
          </p:nvPr>
        </p:nvSpPr>
        <p:spPr>
          <a:xfrm>
            <a:off x="2773913" y="1523831"/>
            <a:ext cx="3596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marR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서초구 음식점 추천 사이트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385" name="Google Shape;385;p66"/>
          <p:cNvSpPr txBox="1"/>
          <p:nvPr>
            <p:ph idx="4294967295" type="body"/>
          </p:nvPr>
        </p:nvSpPr>
        <p:spPr>
          <a:xfrm>
            <a:off x="1500263" y="1872900"/>
            <a:ext cx="61434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소비자가 음식점을 고르는데에 도움을 주기위한 사이트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" lvl="0" marL="1778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7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" lvl="0" marL="863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-별점이 높은 상위 9개 음식점 추천</a:t>
            </a:r>
            <a:endParaRPr b="1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" lvl="0" marL="863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-카테고리별 음식점 분류</a:t>
            </a:r>
            <a:endParaRPr b="1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" lvl="0" marL="863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-소비자가 직접 남기는 리뷰</a:t>
            </a:r>
            <a:endParaRPr b="1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" lvl="0" marL="863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ko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-선택이 어려운 소비자를 위한 메뉴 추천 프로그램</a:t>
            </a:r>
            <a:endParaRPr b="1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3"/>
          <p:cNvSpPr txBox="1"/>
          <p:nvPr/>
        </p:nvSpPr>
        <p:spPr>
          <a:xfrm>
            <a:off x="2794800" y="745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프로젝트 수행결과</a:t>
            </a:r>
            <a:endParaRPr sz="11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93"/>
          <p:cNvSpPr txBox="1"/>
          <p:nvPr/>
        </p:nvSpPr>
        <p:spPr>
          <a:xfrm>
            <a:off x="2538900" y="559325"/>
            <a:ext cx="406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pythonanywhere 배포</a:t>
            </a:r>
            <a:endParaRPr sz="1800">
              <a:solidFill>
                <a:srgbClr val="F5C34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5" name="Google Shape;6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288" y="905525"/>
            <a:ext cx="7013424" cy="36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3"/>
          <p:cNvSpPr txBox="1"/>
          <p:nvPr/>
        </p:nvSpPr>
        <p:spPr>
          <a:xfrm>
            <a:off x="5812200" y="4656850"/>
            <a:ext cx="31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https://sawwell.pythonanywhere.com/</a:t>
            </a:r>
            <a:endParaRPr/>
          </a:p>
        </p:txBody>
      </p:sp>
      <p:sp>
        <p:nvSpPr>
          <p:cNvPr id="697" name="Google Shape;697;p93"/>
          <p:cNvSpPr txBox="1"/>
          <p:nvPr/>
        </p:nvSpPr>
        <p:spPr>
          <a:xfrm>
            <a:off x="5026000" y="4656850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SawWell</a:t>
            </a:r>
            <a:r>
              <a:rPr lang="ko"/>
              <a:t>: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4"/>
          <p:cNvSpPr txBox="1"/>
          <p:nvPr/>
        </p:nvSpPr>
        <p:spPr>
          <a:xfrm>
            <a:off x="2794800" y="1507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Ⅴ. 느낀 점</a:t>
            </a:r>
            <a:endParaRPr b="1" sz="27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94"/>
          <p:cNvSpPr txBox="1"/>
          <p:nvPr/>
        </p:nvSpPr>
        <p:spPr>
          <a:xfrm>
            <a:off x="4599275" y="3734900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4" name="Google Shape;704;p94"/>
          <p:cNvGraphicFramePr/>
          <p:nvPr/>
        </p:nvGraphicFramePr>
        <p:xfrm>
          <a:off x="376706" y="8157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{FFD247F4-FE25-4B4A-A22B-C846D739F830}</a:tableStyleId>
              </a:tblPr>
              <a:tblGrid>
                <a:gridCol w="1283100"/>
                <a:gridCol w="7107475"/>
              </a:tblGrid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3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3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40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수행상 어려움  극복 사례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초반에는 git hub에서 fetch한 파일을 pull하는 것과 commit push하는 과정에서 에러가 자주 발생해서 시간이 오래걸렸지만 개발과정에서 계속 사용하다보니 능숙하게 사용이 가능해졌습니다.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968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Char char="•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database의 데이터를 가져오는 것이 능숙하지 않아 어려움이 있었지만 원활한 팀 소통과 검색을 통해 성공적으로 원하는 데이터를 출력할 수 있었습니다. </a:t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잘한 부분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212C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" sz="1100">
                          <a:solidFill>
                            <a:srgbClr val="1B212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기능별로 역할을 나누어 스스로 개발하는 시간을 갖고 혼자 해결할 수 없는 오류 발생시 팀원들과의 회의를 통해 다같이 해결하는 방식으로 진행하였기때문에, 더 개발 능력 향상에 도움이 되었습니다.</a:t>
                      </a:r>
                      <a:endParaRPr sz="1100">
                        <a:solidFill>
                          <a:srgbClr val="1B212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아쉬운 부분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 추천 프로그램을 통해 랜덤으로 음식점을 추천해주는 기능을 추가하고 있었지만, 시간상 기능을 더 추가하기보다는 오류를 수정하고 완성도를 높이는 것이 우선이라 판단해 삭제하였습니다. 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1590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ceo(음식점 주인)가 자신의 음식점에 달린 review에 reply를 쓸 수 있도록 만들고싶었습니다. 시간이 좀 더 있었다면 더 완성도 있고 여러 기능이 추가된 web을 개발할 수 있었을텐데 약간 아쉬움이 남습니다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5"/>
          <p:cNvSpPr txBox="1"/>
          <p:nvPr/>
        </p:nvSpPr>
        <p:spPr>
          <a:xfrm>
            <a:off x="2794800" y="150725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Ⅴ. 느낀 점</a:t>
            </a:r>
            <a:endParaRPr b="1" sz="27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95"/>
          <p:cNvSpPr txBox="1"/>
          <p:nvPr/>
        </p:nvSpPr>
        <p:spPr>
          <a:xfrm>
            <a:off x="4599275" y="3734900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1" name="Google Shape;711;p95"/>
          <p:cNvGraphicFramePr/>
          <p:nvPr/>
        </p:nvGraphicFramePr>
        <p:xfrm>
          <a:off x="486694" y="9681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{FFD247F4-FE25-4B4A-A22B-C846D739F830}</a:tableStyleId>
              </a:tblPr>
              <a:tblGrid>
                <a:gridCol w="1283100"/>
                <a:gridCol w="7107475"/>
              </a:tblGrid>
              <a:tr h="2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3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317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97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진로설계,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취업분야 탐색 및 결정 등 도움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9685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Char char="•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 프로젝트는 한달동안 수업에서 배운 내용들을 모두 넣어 만들었다고 생각하면 될 것 같습니다. 다양한 언어와 db를 활용하기 때문에 공부할게 많았지만, 그만큼 좋은 결과물을 만들어 낼 수 있던것 같습니다.</a:t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코로나 끝나서 직접 만나서 프로젝트 하고싶습니다!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6"/>
          <p:cNvSpPr txBox="1"/>
          <p:nvPr/>
        </p:nvSpPr>
        <p:spPr>
          <a:xfrm>
            <a:off x="2083594" y="1768078"/>
            <a:ext cx="4976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Bebas Neue"/>
              <a:buNone/>
            </a:pPr>
            <a:r>
              <a:rPr b="1" lang="ko" sz="4100">
                <a:solidFill>
                  <a:srgbClr val="1A7BAE"/>
                </a:solidFill>
                <a:latin typeface="Bebas Neue"/>
                <a:ea typeface="Bebas Neue"/>
                <a:cs typeface="Bebas Neue"/>
                <a:sym typeface="Bebas Neue"/>
              </a:rPr>
              <a:t>감사합니다</a:t>
            </a:r>
            <a:r>
              <a:rPr b="1" i="0" lang="ko" sz="41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2832300" y="181100"/>
            <a:ext cx="35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</a:t>
            </a: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프로젝트 배경</a:t>
            </a:r>
            <a:endParaRPr sz="1100">
              <a:solidFill>
                <a:srgbClr val="F5C34B"/>
              </a:solidFill>
            </a:endParaRPr>
          </a:p>
        </p:txBody>
      </p:sp>
      <p:sp>
        <p:nvSpPr>
          <p:cNvPr id="391" name="Google Shape;391;p67"/>
          <p:cNvSpPr txBox="1"/>
          <p:nvPr/>
        </p:nvSpPr>
        <p:spPr>
          <a:xfrm>
            <a:off x="75000" y="1171600"/>
            <a:ext cx="9069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14" lvl="0" marL="2857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: 서울 음식점 추천 사이트 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14" lvl="0" marL="2857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: 음식점 결정시간을 최소화하기 위한 추천 서비스 시스템 구축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14" lvl="0" marL="2857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855" lvl="1" marL="79999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컨셉 : 서초구 음식점 추천 서비스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855" lvl="1" marL="79999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훈련내용과 관련성 : Python - django - MariaDB</a:t>
            </a:r>
            <a:endParaRPr>
              <a:solidFill>
                <a:schemeClr val="dk1"/>
              </a:solidFill>
            </a:endParaRPr>
          </a:p>
          <a:p>
            <a:pPr indent="-342855" lvl="1" marL="79999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AutoNum type="arabicPeriod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 : Pycharm(Python, HTML, Django, JS, JQuery), MariaDB, ERD</a:t>
            </a:r>
            <a:endParaRPr b="1"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14" lvl="0" marL="2857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구조: 로그인-카테고리-음식점리스트-음식점 별 메뉴-리뷰/답글 달기</a:t>
            </a:r>
            <a:endParaRPr>
              <a:solidFill>
                <a:schemeClr val="dk1"/>
              </a:solidFill>
            </a:endParaRPr>
          </a:p>
          <a:p>
            <a:pPr indent="-285714" lvl="0" marL="2857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기대효과: 저장된 DB와 UI를 통해 음식점의 정보를 얻어 결정에 도움을 줄 수 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68"/>
          <p:cNvGraphicFramePr/>
          <p:nvPr/>
        </p:nvGraphicFramePr>
        <p:xfrm>
          <a:off x="179513" y="11315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{D2DCA220-181E-45EB-A0B7-D3EFFD89C728}</a:tableStyleId>
              </a:tblPr>
              <a:tblGrid>
                <a:gridCol w="2439625"/>
                <a:gridCol w="6345350"/>
              </a:tblGrid>
              <a:tr h="64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훈련생 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역할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7BAE"/>
                    </a:solidFill>
                  </a:tcPr>
                </a:tc>
              </a:tr>
              <a:tr h="73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 u="none" cap="none" strike="noStrike"/>
                        <a:t>김진우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SQL 및 데이터분석 및 django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 u="none" cap="none" strike="noStrike"/>
                        <a:t>강민성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Html readable Code 및 데이터 조사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 u="none" cap="none" strike="noStrike"/>
                        <a:t>노현진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u="none" cap="none" strike="noStrike"/>
                        <a:t>Login orm 구축 및 login page 구현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 u="none" cap="none" strike="noStrike"/>
                        <a:t>이채림</a:t>
                      </a:r>
                      <a:endParaRPr b="1"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" sz="1800" u="none" cap="none" strike="noStrike"/>
                        <a:t>Review orm 구축 및 review page 구현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97" name="Google Shape;397;p68"/>
          <p:cNvSpPr txBox="1"/>
          <p:nvPr/>
        </p:nvSpPr>
        <p:spPr>
          <a:xfrm>
            <a:off x="1981200" y="213250"/>
            <a:ext cx="518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</a:t>
            </a: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프로젝트 팀 구성 및 역할</a:t>
            </a:r>
            <a:endParaRPr sz="1100">
              <a:solidFill>
                <a:srgbClr val="F5C34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69"/>
          <p:cNvGraphicFramePr/>
          <p:nvPr/>
        </p:nvGraphicFramePr>
        <p:xfrm>
          <a:off x="323528" y="7429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{D2DCA220-181E-45EB-A0B7-D3EFFD89C728}</a:tableStyleId>
              </a:tblPr>
              <a:tblGrid>
                <a:gridCol w="1920625"/>
                <a:gridCol w="1796400"/>
                <a:gridCol w="4851925"/>
              </a:tblGrid>
              <a:tr h="545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/>
                        <a:t>구분</a:t>
                      </a:r>
                      <a:endParaRPr b="1"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/>
                        <a:t>기간</a:t>
                      </a:r>
                      <a:endParaRPr b="1" sz="15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7B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 u="none" cap="none" strike="noStrike"/>
                        <a:t>활동</a:t>
                      </a:r>
                      <a:endParaRPr b="1" sz="1500" u="none" cap="none" strike="noStrike"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A7BAE"/>
                    </a:solidFill>
                  </a:tcPr>
                </a:tc>
              </a:tr>
              <a:tr h="5452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3.2 ~ 3.4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주제 선정 및 일정 수립</a:t>
                      </a:r>
                      <a:endParaRPr b="0" u="none" cap="none" strike="noStrike"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•"/>
                      </a:pPr>
                      <a:r>
                        <a:rPr lang="ko"/>
                        <a:t>기획서 작성</a:t>
                      </a:r>
                      <a:endParaRPr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데이터 수집과 전처리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5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3.7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프로젝트 주제 &amp; 아이디어 발표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52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</a:t>
                      </a:r>
                      <a:endParaRPr b="1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3.3 ~ 3.7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데이터 분석 및 SQL(mariadb)</a:t>
                      </a:r>
                      <a:endParaRPr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데이터 시각화 및 Django 업로드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5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3.6 ~ 3.1</a:t>
                      </a:r>
                      <a:r>
                        <a:rPr lang="ko"/>
                        <a:t>6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Login page 완료</a:t>
                      </a:r>
                      <a:endParaRPr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"/>
                        <a:t>Ceo page 완료</a:t>
                      </a:r>
                      <a:endParaRPr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Market page 완료</a:t>
                      </a:r>
                      <a:endParaRPr b="0" u="none" cap="none" strike="noStrike"/>
                    </a:p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Review page 완료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5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수정/보완</a:t>
                      </a:r>
                      <a:endParaRPr b="1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3.1</a:t>
                      </a:r>
                      <a:r>
                        <a:rPr lang="ko"/>
                        <a:t>7</a:t>
                      </a:r>
                      <a:r>
                        <a:rPr b="0" lang="ko" u="none" cap="none" strike="noStrike"/>
                        <a:t> ~ 3.1</a:t>
                      </a:r>
                      <a:r>
                        <a:rPr lang="ko"/>
                        <a:t>8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lang="ko" u="none" cap="none" strike="noStrike"/>
                        <a:t>프로젝트 고도화 및 보고서 &amp; ppt 작성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 b="1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u="none" cap="none" strike="noStrike"/>
                        <a:t>3.2 ~ 3.1</a:t>
                      </a:r>
                      <a:r>
                        <a:rPr lang="ko"/>
                        <a:t>8</a:t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9050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3" name="Google Shape;403;p69"/>
          <p:cNvSpPr txBox="1"/>
          <p:nvPr/>
        </p:nvSpPr>
        <p:spPr>
          <a:xfrm>
            <a:off x="2448000" y="202525"/>
            <a:ext cx="424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프로젝트 절차 및 배경</a:t>
            </a:r>
            <a:endParaRPr sz="1100">
              <a:solidFill>
                <a:srgbClr val="F5C34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0"/>
          <p:cNvSpPr/>
          <p:nvPr/>
        </p:nvSpPr>
        <p:spPr>
          <a:xfrm>
            <a:off x="621278" y="23264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7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r>
              <a:rPr b="1" i="0" lang="ko" sz="27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목차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0" name="Google Shape;410;p70"/>
          <p:cNvGrpSpPr/>
          <p:nvPr/>
        </p:nvGrpSpPr>
        <p:grpSpPr>
          <a:xfrm>
            <a:off x="486694" y="11061"/>
            <a:ext cx="134848" cy="890836"/>
            <a:chOff x="281524" y="0"/>
            <a:chExt cx="105606" cy="721500"/>
          </a:xfrm>
        </p:grpSpPr>
        <p:sp>
          <p:nvSpPr>
            <p:cNvPr id="411" name="Google Shape;411;p70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0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70"/>
          <p:cNvSpPr txBox="1"/>
          <p:nvPr/>
        </p:nvSpPr>
        <p:spPr>
          <a:xfrm>
            <a:off x="834599" y="1811304"/>
            <a:ext cx="74748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55600" lvl="0" marL="355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000"/>
              <a:buFont typeface="Malgun Gothic"/>
              <a:buAutoNum type="arabicPeriod"/>
            </a:pP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Database 구조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, 크롤링</a:t>
            </a:r>
            <a:endParaRPr b="1" i="0" sz="20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000"/>
              <a:buFont typeface="Malgun Gothic"/>
              <a:buAutoNum type="arabicPeriod"/>
            </a:pP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Login Page(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cust, ceo)</a:t>
            </a: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구조 및 프로세스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000"/>
              <a:buFont typeface="Malgun Gothic"/>
              <a:buAutoNum type="arabicPeriod"/>
            </a:pP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Main Page(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category,popular,search,chart)</a:t>
            </a:r>
            <a:endParaRPr b="1" i="0" sz="20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55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000"/>
              <a:buFont typeface="Malgun Gothic"/>
              <a:buAutoNum type="arabicPeriod"/>
            </a:pP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Sub Page (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markets</a:t>
            </a: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menu</a:t>
            </a: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lang="ko" sz="20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 &amp; reply</a:t>
            </a:r>
            <a:r>
              <a:rPr b="1" i="0" lang="ko" sz="20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/>
          <p:nvPr/>
        </p:nvSpPr>
        <p:spPr>
          <a:xfrm>
            <a:off x="2021409" y="22817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71"/>
          <p:cNvSpPr txBox="1"/>
          <p:nvPr/>
        </p:nvSpPr>
        <p:spPr>
          <a:xfrm>
            <a:off x="3294299" y="712975"/>
            <a:ext cx="25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DataBase 구조(1)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71"/>
          <p:cNvSpPr txBox="1"/>
          <p:nvPr/>
        </p:nvSpPr>
        <p:spPr>
          <a:xfrm>
            <a:off x="685750" y="1127888"/>
            <a:ext cx="49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Register를 통해 회원 등록시 회원 레코드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회원정보와 가게정보를 받아 리뷰 작성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88" y="1751676"/>
            <a:ext cx="7496724" cy="32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/>
          <p:nvPr/>
        </p:nvSpPr>
        <p:spPr>
          <a:xfrm>
            <a:off x="2021409" y="228227"/>
            <a:ext cx="510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r>
              <a:rPr b="1" lang="ko" sz="12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3294299" y="713025"/>
            <a:ext cx="25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Data 크롤링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62625" y="1082325"/>
            <a:ext cx="55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가게 대표 이미지를 크롤링(가게 이미지랑 맞지 않은것은 수정)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25" y="1517125"/>
            <a:ext cx="6908876" cy="34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800" y="1135025"/>
            <a:ext cx="1680225" cy="3303075"/>
          </a:xfrm>
          <a:prstGeom prst="rect">
            <a:avLst/>
          </a:prstGeom>
          <a:noFill/>
          <a:ln cap="flat" cmpd="sng" w="19050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ZColor Simple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F5C34B"/>
      </a:accent1>
      <a:accent2>
        <a:srgbClr val="F5C34B"/>
      </a:accent2>
      <a:accent3>
        <a:srgbClr val="F5C34B"/>
      </a:accent3>
      <a:accent4>
        <a:srgbClr val="F5C34B"/>
      </a:accent4>
      <a:accent5>
        <a:srgbClr val="F5C34B"/>
      </a:accent5>
      <a:accent6>
        <a:srgbClr val="F5C34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